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Comfortaa Light"/>
      <p:regular r:id="rId29"/>
      <p:bold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PT Serif"/>
      <p:regular r:id="rId35"/>
      <p:bold r:id="rId36"/>
      <p:italic r:id="rId37"/>
      <p:boldItalic r:id="rId38"/>
    </p:embeddedFont>
    <p:embeddedFont>
      <p:font typeface="Permanent Marker"/>
      <p:regular r:id="rId39"/>
    </p:embeddedFont>
    <p:embeddedFont>
      <p:font typeface="Comfortaa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-regular.fntdata"/><Relationship Id="rId20" Type="http://schemas.openxmlformats.org/officeDocument/2006/relationships/slide" Target="slides/slide14.xml"/><Relationship Id="rId41" Type="http://schemas.openxmlformats.org/officeDocument/2006/relationships/font" Target="fonts/Comfortaa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Comfortaa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font" Target="fonts/ComfortaaLight-bold.fntdata"/><Relationship Id="rId11" Type="http://schemas.openxmlformats.org/officeDocument/2006/relationships/slide" Target="slides/slide5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bold.fntdata"/><Relationship Id="rId13" Type="http://schemas.openxmlformats.org/officeDocument/2006/relationships/slide" Target="slides/slide7.xml"/><Relationship Id="rId35" Type="http://schemas.openxmlformats.org/officeDocument/2006/relationships/font" Target="fonts/PTSerif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37" Type="http://schemas.openxmlformats.org/officeDocument/2006/relationships/font" Target="fonts/PTSerif-italic.fntdata"/><Relationship Id="rId14" Type="http://schemas.openxmlformats.org/officeDocument/2006/relationships/slide" Target="slides/slide8.xml"/><Relationship Id="rId36" Type="http://schemas.openxmlformats.org/officeDocument/2006/relationships/font" Target="fonts/PTSerif-bold.fntdata"/><Relationship Id="rId17" Type="http://schemas.openxmlformats.org/officeDocument/2006/relationships/slide" Target="slides/slide11.xml"/><Relationship Id="rId39" Type="http://schemas.openxmlformats.org/officeDocument/2006/relationships/font" Target="fonts/PermanentMarker-regular.fntdata"/><Relationship Id="rId16" Type="http://schemas.openxmlformats.org/officeDocument/2006/relationships/slide" Target="slides/slide10.xml"/><Relationship Id="rId38" Type="http://schemas.openxmlformats.org/officeDocument/2006/relationships/font" Target="fonts/PTSerif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e53434ae1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e53434ae1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e53434ae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e53434ae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e53434ae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e53434ae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e53434ae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e53434ae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e53434ae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e53434ae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e11f58fd9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e11f58fd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e53434ae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e53434ae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e53434ae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e53434ae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e53434ae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e53434ae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e11f58fd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e11f58fd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e53434ae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e53434ae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e53434ae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e53434ae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e53434ae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e53434ae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e11f58fd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e11f58fd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e11f58fd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e11f58fd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e11f58fd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e11f58fd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e11f58fd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e11f58fd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e11f58fd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e11f58fd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e53434ae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e53434ae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e53434ae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e53434ae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e11f58fd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e11f58fd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e11f58fd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e11f58fd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634275" y="1991813"/>
            <a:ext cx="7888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9pPr>
          </a:lstStyle>
          <a:p/>
        </p:txBody>
      </p:sp>
      <p:cxnSp>
        <p:nvCxnSpPr>
          <p:cNvPr id="56" name="Google Shape;56;p14"/>
          <p:cNvCxnSpPr/>
          <p:nvPr/>
        </p:nvCxnSpPr>
        <p:spPr>
          <a:xfrm rot="10800000">
            <a:off x="2588100" y="3641119"/>
            <a:ext cx="3967800" cy="0"/>
          </a:xfrm>
          <a:prstGeom prst="straightConnector1">
            <a:avLst/>
          </a:prstGeom>
          <a:noFill/>
          <a:ln cap="flat" cmpd="sng" w="9525">
            <a:solidFill>
              <a:srgbClr val="F3EFEA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ctrTitle"/>
          </p:nvPr>
        </p:nvSpPr>
        <p:spPr>
          <a:xfrm>
            <a:off x="2600500" y="2040544"/>
            <a:ext cx="585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>
                <a:solidFill>
                  <a:srgbClr val="8F7B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>
                <a:solidFill>
                  <a:srgbClr val="8F7B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9pPr>
          </a:lstStyle>
          <a:p/>
        </p:txBody>
      </p:sp>
      <p:cxnSp>
        <p:nvCxnSpPr>
          <p:cNvPr id="60" name="Google Shape;60;p15"/>
          <p:cNvCxnSpPr/>
          <p:nvPr/>
        </p:nvCxnSpPr>
        <p:spPr>
          <a:xfrm rot="10800000">
            <a:off x="-15990" y="2933511"/>
            <a:ext cx="2476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>
            <a:off x="4136250" y="1502981"/>
            <a:ext cx="871500" cy="653700"/>
          </a:xfrm>
          <a:prstGeom prst="ellipse">
            <a:avLst/>
          </a:prstGeom>
          <a:solidFill>
            <a:srgbClr val="8F7B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1555350" y="2276100"/>
            <a:ext cx="60333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F7B87"/>
              </a:buClr>
              <a:buSzPts val="3000"/>
              <a:buChar char="○"/>
              <a:defRPr i="1">
                <a:solidFill>
                  <a:srgbClr val="8F7B87"/>
                </a:solidFill>
              </a:defRPr>
            </a:lvl1pPr>
            <a:lvl2pPr indent="-3810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Char char="□"/>
              <a:defRPr i="1">
                <a:solidFill>
                  <a:srgbClr val="8F7B87"/>
                </a:solidFill>
              </a:defRPr>
            </a:lvl2pPr>
            <a:lvl3pPr indent="-3810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Char char="○"/>
              <a:defRPr i="1">
                <a:solidFill>
                  <a:srgbClr val="8F7B87"/>
                </a:solidFill>
              </a:defRPr>
            </a:lvl3pPr>
            <a:lvl4pPr indent="-3429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□"/>
              <a:defRPr i="1">
                <a:solidFill>
                  <a:srgbClr val="8F7B87"/>
                </a:solidFill>
              </a:defRPr>
            </a:lvl4pPr>
            <a:lvl5pPr indent="-3429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○"/>
              <a:defRPr i="1">
                <a:solidFill>
                  <a:srgbClr val="8F7B87"/>
                </a:solidFill>
              </a:defRPr>
            </a:lvl5pPr>
            <a:lvl6pPr indent="-3429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■"/>
              <a:defRPr i="1">
                <a:solidFill>
                  <a:srgbClr val="8F7B87"/>
                </a:solidFill>
              </a:defRPr>
            </a:lvl6pPr>
            <a:lvl7pPr indent="-3429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●"/>
              <a:defRPr i="1">
                <a:solidFill>
                  <a:srgbClr val="8F7B87"/>
                </a:solidFill>
              </a:defRPr>
            </a:lvl7pPr>
            <a:lvl8pPr indent="-3429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○"/>
              <a:defRPr i="1">
                <a:solidFill>
                  <a:srgbClr val="8F7B87"/>
                </a:solidFill>
              </a:defRPr>
            </a:lvl8pPr>
            <a:lvl9pPr indent="-3429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■"/>
              <a:defRPr i="1">
                <a:solidFill>
                  <a:srgbClr val="8F7B87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/>
        </p:nvSpPr>
        <p:spPr>
          <a:xfrm>
            <a:off x="3593400" y="14337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8F7B87"/>
                </a:solidFill>
              </a:defRPr>
            </a:lvl1pPr>
            <a:lvl2pPr lvl="1" rtl="0">
              <a:buNone/>
              <a:defRPr>
                <a:solidFill>
                  <a:srgbClr val="8F7B87"/>
                </a:solidFill>
              </a:defRPr>
            </a:lvl2pPr>
            <a:lvl3pPr lvl="2" rtl="0">
              <a:buNone/>
              <a:defRPr>
                <a:solidFill>
                  <a:srgbClr val="8F7B87"/>
                </a:solidFill>
              </a:defRPr>
            </a:lvl3pPr>
            <a:lvl4pPr lvl="3" rtl="0">
              <a:buNone/>
              <a:defRPr>
                <a:solidFill>
                  <a:srgbClr val="8F7B87"/>
                </a:solidFill>
              </a:defRPr>
            </a:lvl4pPr>
            <a:lvl5pPr lvl="4" rtl="0">
              <a:buNone/>
              <a:defRPr>
                <a:solidFill>
                  <a:srgbClr val="8F7B87"/>
                </a:solidFill>
              </a:defRPr>
            </a:lvl5pPr>
            <a:lvl6pPr lvl="5" rtl="0">
              <a:buNone/>
              <a:defRPr>
                <a:solidFill>
                  <a:srgbClr val="8F7B87"/>
                </a:solidFill>
              </a:defRPr>
            </a:lvl6pPr>
            <a:lvl7pPr lvl="6" rtl="0">
              <a:buNone/>
              <a:defRPr>
                <a:solidFill>
                  <a:srgbClr val="8F7B87"/>
                </a:solidFill>
              </a:defRPr>
            </a:lvl7pPr>
            <a:lvl8pPr lvl="7" rtl="0">
              <a:buNone/>
              <a:defRPr>
                <a:solidFill>
                  <a:srgbClr val="8F7B87"/>
                </a:solidFill>
              </a:defRPr>
            </a:lvl8pPr>
            <a:lvl9pPr lvl="8" rtl="0">
              <a:buNone/>
              <a:defRPr>
                <a:solidFill>
                  <a:srgbClr val="8F7B87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2622900" y="113175"/>
            <a:ext cx="3898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617100" y="14984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69" name="Google Shape;69;p17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70" name="Google Shape;70;p17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626350" y="1498463"/>
            <a:ext cx="3644400" cy="32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2" type="body"/>
          </p:nvPr>
        </p:nvSpPr>
        <p:spPr>
          <a:xfrm>
            <a:off x="4870698" y="1498463"/>
            <a:ext cx="3644400" cy="32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type="title"/>
          </p:nvPr>
        </p:nvSpPr>
        <p:spPr>
          <a:xfrm>
            <a:off x="2622900" y="113175"/>
            <a:ext cx="3898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76" name="Google Shape;76;p18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77" name="Google Shape;77;p18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626350" y="1510350"/>
            <a:ext cx="2547900" cy="31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2" type="body"/>
          </p:nvPr>
        </p:nvSpPr>
        <p:spPr>
          <a:xfrm>
            <a:off x="3304738" y="1510350"/>
            <a:ext cx="2547900" cy="31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3" type="body"/>
          </p:nvPr>
        </p:nvSpPr>
        <p:spPr>
          <a:xfrm>
            <a:off x="5983125" y="1510350"/>
            <a:ext cx="2547900" cy="31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2622900" y="113175"/>
            <a:ext cx="3898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84" name="Google Shape;84;p19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85" name="Google Shape;85;p19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2622900" y="113175"/>
            <a:ext cx="3898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89" name="Google Shape;89;p20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90" name="Google Shape;90;p20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idx="1" type="body"/>
          </p:nvPr>
        </p:nvSpPr>
        <p:spPr>
          <a:xfrm>
            <a:off x="2600500" y="4396706"/>
            <a:ext cx="3957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i="1" sz="1800"/>
            </a:lvl1pPr>
          </a:lstStyle>
          <a:p/>
        </p:txBody>
      </p:sp>
      <p:cxnSp>
        <p:nvCxnSpPr>
          <p:cNvPr id="94" name="Google Shape;94;p21"/>
          <p:cNvCxnSpPr/>
          <p:nvPr/>
        </p:nvCxnSpPr>
        <p:spPr>
          <a:xfrm rot="10800000">
            <a:off x="-15900" y="4689847"/>
            <a:ext cx="2334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95" name="Google Shape;95;p21"/>
          <p:cNvCxnSpPr/>
          <p:nvPr/>
        </p:nvCxnSpPr>
        <p:spPr>
          <a:xfrm>
            <a:off x="6825900" y="4689847"/>
            <a:ext cx="2339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3EFEA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622900" y="205988"/>
            <a:ext cx="38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17100" y="1498463"/>
            <a:ext cx="79098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erif"/>
              <a:buChar char="○"/>
              <a:defRPr sz="3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mc:AlternateContent>
    <mc:Choice Requires="p14">
      <p:transition p14:dur="2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type="ctrTitle"/>
          </p:nvPr>
        </p:nvSpPr>
        <p:spPr>
          <a:xfrm>
            <a:off x="627600" y="1442475"/>
            <a:ext cx="7888800" cy="19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0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КАК ПРОДАТЬ НЕПРОДАВАЕМОЕ:</a:t>
            </a:r>
            <a:endParaRPr b="0" sz="42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42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ИСТОРИЯ СОЗДАНИЯ ПРЕЗЕНТАЦИИ</a:t>
            </a:r>
            <a:endParaRPr b="0" sz="4200">
              <a:solidFill>
                <a:srgbClr val="8F7B87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108" name="Google Shape;108;p24"/>
          <p:cNvSpPr txBox="1"/>
          <p:nvPr/>
        </p:nvSpPr>
        <p:spPr>
          <a:xfrm>
            <a:off x="0" y="4655300"/>
            <a:ext cx="9144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Подготовила студентка 2 курса ИВТ 3пг Логинова Софья</a:t>
            </a:r>
            <a:endParaRPr sz="12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3"/>
          <p:cNvPicPr preferRelativeResize="0"/>
          <p:nvPr/>
        </p:nvPicPr>
        <p:blipFill rotWithShape="1">
          <a:blip r:embed="rId3">
            <a:alphaModFix/>
          </a:blip>
          <a:srcRect b="21262" l="-871" r="68720" t="-5437"/>
          <a:stretch/>
        </p:blipFill>
        <p:spPr>
          <a:xfrm>
            <a:off x="764550" y="1374325"/>
            <a:ext cx="2448300" cy="29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13" y="543400"/>
            <a:ext cx="91440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ТРИ </a:t>
            </a:r>
            <a:r>
              <a:rPr lang="ru" sz="30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ПРИНЦИПА</a:t>
            </a:r>
            <a:r>
              <a:rPr lang="ru" sz="30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</a:t>
            </a:r>
            <a:r>
              <a:rPr lang="ru" sz="30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СТОРИТЕЛЛИНГА:</a:t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3">
            <a:alphaModFix/>
          </a:blip>
          <a:srcRect b="21262" l="33017" r="37696" t="-5437"/>
          <a:stretch/>
        </p:blipFill>
        <p:spPr>
          <a:xfrm>
            <a:off x="6080125" y="1374325"/>
            <a:ext cx="2230100" cy="29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3"/>
          <p:cNvPicPr preferRelativeResize="0"/>
          <p:nvPr/>
        </p:nvPicPr>
        <p:blipFill rotWithShape="1">
          <a:blip r:embed="rId4">
            <a:alphaModFix/>
          </a:blip>
          <a:srcRect b="21262" l="65039" r="869" t="-5437"/>
          <a:stretch/>
        </p:blipFill>
        <p:spPr>
          <a:xfrm>
            <a:off x="3484100" y="1374325"/>
            <a:ext cx="2596025" cy="29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562" y="1186050"/>
            <a:ext cx="7298025" cy="33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4"/>
          <p:cNvSpPr txBox="1"/>
          <p:nvPr/>
        </p:nvSpPr>
        <p:spPr>
          <a:xfrm>
            <a:off x="0" y="3634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ФОКУС: </a:t>
            </a:r>
            <a:r>
              <a:rPr lang="ru" sz="30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ЗАЧЕМ ОНО </a:t>
            </a:r>
            <a:r>
              <a:rPr lang="ru" sz="30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НАДО</a:t>
            </a:r>
            <a:r>
              <a:rPr lang="ru" sz="30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?</a:t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5"/>
          <p:cNvPicPr preferRelativeResize="0"/>
          <p:nvPr/>
        </p:nvPicPr>
        <p:blipFill rotWithShape="1">
          <a:blip r:embed="rId3">
            <a:alphaModFix/>
          </a:blip>
          <a:srcRect b="12480" l="0" r="65176" t="0"/>
          <a:stretch/>
        </p:blipFill>
        <p:spPr>
          <a:xfrm>
            <a:off x="811375" y="1455613"/>
            <a:ext cx="2705150" cy="27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5"/>
          <p:cNvPicPr preferRelativeResize="0"/>
          <p:nvPr/>
        </p:nvPicPr>
        <p:blipFill rotWithShape="1">
          <a:blip r:embed="rId4">
            <a:alphaModFix/>
          </a:blip>
          <a:srcRect b="12480" l="54362" r="0" t="0"/>
          <a:stretch/>
        </p:blipFill>
        <p:spPr>
          <a:xfrm>
            <a:off x="5186850" y="1455613"/>
            <a:ext cx="3545075" cy="27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5"/>
          <p:cNvSpPr txBox="1"/>
          <p:nvPr/>
        </p:nvSpPr>
        <p:spPr>
          <a:xfrm>
            <a:off x="0" y="513700"/>
            <a:ext cx="9144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КОНТРАСТ						 </a:t>
            </a:r>
            <a:r>
              <a:rPr lang="ru" sz="3000">
                <a:solidFill>
                  <a:srgbClr val="3C78D8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ЕДИНСТВО</a:t>
            </a:r>
            <a:endParaRPr sz="3000">
              <a:solidFill>
                <a:srgbClr val="3C78D8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cxnSp>
        <p:nvCxnSpPr>
          <p:cNvPr id="184" name="Google Shape;184;p35"/>
          <p:cNvCxnSpPr/>
          <p:nvPr/>
        </p:nvCxnSpPr>
        <p:spPr>
          <a:xfrm>
            <a:off x="4502275" y="-4800"/>
            <a:ext cx="0" cy="515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00" y="371075"/>
            <a:ext cx="5139650" cy="37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858865">
            <a:off x="4446483" y="1569091"/>
            <a:ext cx="2306634" cy="230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3150" y="502375"/>
            <a:ext cx="3480849" cy="464112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/>
          <p:nvPr/>
        </p:nvSpPr>
        <p:spPr>
          <a:xfrm rot="-342">
            <a:off x="5895172" y="371237"/>
            <a:ext cx="3016800" cy="14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КОГДА ПОНИМАЕШЬ, ЧТО </a:t>
            </a:r>
            <a:r>
              <a:rPr lang="ru" sz="18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ПРЕЗЕНТАЦИЯ </a:t>
            </a:r>
            <a:r>
              <a:rPr lang="ru" sz="18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-</a:t>
            </a:r>
            <a:r>
              <a:rPr lang="ru" sz="18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ЭТО НЕ ТОЛЬКО СЛАЙДЫ </a:t>
            </a:r>
            <a:endParaRPr sz="1800">
              <a:solidFill>
                <a:srgbClr val="CC00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/>
        </p:nvSpPr>
        <p:spPr>
          <a:xfrm>
            <a:off x="0" y="2117725"/>
            <a:ext cx="91440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2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С </a:t>
            </a:r>
            <a:r>
              <a:rPr lang="ru" sz="30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ЧЕГО</a:t>
            </a:r>
            <a:r>
              <a:rPr lang="ru" sz="3000">
                <a:solidFill>
                  <a:schemeClr val="dk2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НАЧАТЬ?</a:t>
            </a:r>
            <a:endParaRPr sz="3000">
              <a:solidFill>
                <a:srgbClr val="CC00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8"/>
          <p:cNvPicPr preferRelativeResize="0"/>
          <p:nvPr/>
        </p:nvPicPr>
        <p:blipFill rotWithShape="1">
          <a:blip r:embed="rId3">
            <a:alphaModFix/>
          </a:blip>
          <a:srcRect b="0" l="0" r="0" t="12640"/>
          <a:stretch/>
        </p:blipFill>
        <p:spPr>
          <a:xfrm>
            <a:off x="1497725" y="1031175"/>
            <a:ext cx="6297956" cy="41123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8"/>
          <p:cNvSpPr txBox="1"/>
          <p:nvPr/>
        </p:nvSpPr>
        <p:spPr>
          <a:xfrm>
            <a:off x="0" y="337125"/>
            <a:ext cx="91440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ЦЕЛЬ - </a:t>
            </a:r>
            <a:r>
              <a:rPr lang="ru" sz="30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ОБЪЕДИНЯЕТ</a:t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9"/>
          <p:cNvPicPr preferRelativeResize="0"/>
          <p:nvPr/>
        </p:nvPicPr>
        <p:blipFill rotWithShape="1">
          <a:blip r:embed="rId3">
            <a:alphaModFix/>
          </a:blip>
          <a:srcRect b="6959" l="0" r="0" t="0"/>
          <a:stretch/>
        </p:blipFill>
        <p:spPr>
          <a:xfrm>
            <a:off x="600275" y="1356850"/>
            <a:ext cx="8229075" cy="33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9"/>
          <p:cNvSpPr txBox="1"/>
          <p:nvPr/>
        </p:nvSpPr>
        <p:spPr>
          <a:xfrm>
            <a:off x="0" y="354425"/>
            <a:ext cx="9144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ПСИХОЛОГИЯ </a:t>
            </a:r>
            <a:r>
              <a:rPr lang="ru" sz="3000">
                <a:latin typeface="Comfortaa Light"/>
                <a:ea typeface="Comfortaa Light"/>
                <a:cs typeface="Comfortaa Light"/>
                <a:sym typeface="Comfortaa Light"/>
              </a:rPr>
              <a:t>В</a:t>
            </a:r>
            <a:r>
              <a:rPr lang="ru" sz="30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ПРЕЗЕНТАЦИИ</a:t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0"/>
          <p:cNvPicPr preferRelativeResize="0"/>
          <p:nvPr/>
        </p:nvPicPr>
        <p:blipFill rotWithShape="1">
          <a:blip r:embed="rId3">
            <a:alphaModFix/>
          </a:blip>
          <a:srcRect b="0" l="7861" r="7607" t="10714"/>
          <a:stretch/>
        </p:blipFill>
        <p:spPr>
          <a:xfrm>
            <a:off x="2553275" y="1365750"/>
            <a:ext cx="4135700" cy="37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0"/>
          <p:cNvSpPr txBox="1"/>
          <p:nvPr/>
        </p:nvSpPr>
        <p:spPr>
          <a:xfrm>
            <a:off x="0" y="286200"/>
            <a:ext cx="9144000" cy="12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МЕНТАЛЬНАЯ КАРТА:</a:t>
            </a:r>
            <a:endParaRPr sz="3000">
              <a:solidFill>
                <a:srgbClr val="CC00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мы ее ненавидели, а она оказалась нужна :( </a:t>
            </a:r>
            <a:endParaRPr sz="24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00" y="0"/>
            <a:ext cx="86446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2"/>
          <p:cNvPicPr preferRelativeResize="0"/>
          <p:nvPr/>
        </p:nvPicPr>
        <p:blipFill rotWithShape="1">
          <a:blip r:embed="rId3">
            <a:alphaModFix/>
          </a:blip>
          <a:srcRect b="9206" l="18348" r="23750" t="13364"/>
          <a:stretch/>
        </p:blipFill>
        <p:spPr>
          <a:xfrm>
            <a:off x="2209150" y="780200"/>
            <a:ext cx="4642125" cy="4311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2"/>
          <p:cNvSpPr txBox="1"/>
          <p:nvPr/>
        </p:nvSpPr>
        <p:spPr>
          <a:xfrm>
            <a:off x="-33750" y="81550"/>
            <a:ext cx="92115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ЛУЧШИЙ </a:t>
            </a:r>
            <a:r>
              <a:rPr lang="ru" sz="30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ДИЗАЙНЕР</a:t>
            </a:r>
            <a:r>
              <a:rPr lang="ru" sz="30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: </a:t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/>
        </p:nvSpPr>
        <p:spPr>
          <a:xfrm>
            <a:off x="283350" y="316900"/>
            <a:ext cx="6132000" cy="24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2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ЗНАКОМЬТЕСЬ! </a:t>
            </a:r>
            <a:br>
              <a:rPr lang="ru" sz="42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</a:br>
            <a:r>
              <a:rPr lang="ru" sz="42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ЭТО</a:t>
            </a:r>
            <a:r>
              <a:rPr b="1" lang="ru" sz="4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ru" sz="42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НАТ</a:t>
            </a:r>
            <a:endParaRPr sz="4200">
              <a:solidFill>
                <a:srgbClr val="CC00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20681">
            <a:off x="3784751" y="629180"/>
            <a:ext cx="2438675" cy="2438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4300" y="-583725"/>
            <a:ext cx="4295426" cy="572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5"/>
          <p:cNvSpPr txBox="1"/>
          <p:nvPr/>
        </p:nvSpPr>
        <p:spPr>
          <a:xfrm>
            <a:off x="342600" y="2533025"/>
            <a:ext cx="5799900" cy="19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666666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И она студентка PR-менеджмента </a:t>
            </a:r>
            <a:endParaRPr sz="1800">
              <a:solidFill>
                <a:srgbClr val="666666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rgbClr val="666666"/>
                </a:solidFill>
                <a:latin typeface="Comfortaa Light"/>
                <a:ea typeface="Comfortaa Light"/>
                <a:cs typeface="Comfortaa Light"/>
                <a:sym typeface="Comfortaa Light"/>
              </a:rPr>
            </a:br>
            <a:r>
              <a:rPr lang="ru" sz="1800">
                <a:solidFill>
                  <a:srgbClr val="666666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Её главная задача - </a:t>
            </a:r>
            <a:r>
              <a:rPr lang="ru" sz="18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продать</a:t>
            </a:r>
            <a:r>
              <a:rPr lang="ru" sz="1800">
                <a:solidFill>
                  <a:srgbClr val="666666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что-то кому-то и зачем-то</a:t>
            </a:r>
            <a:endParaRPr sz="1800">
              <a:solidFill>
                <a:srgbClr val="666666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666666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Потому она решила </a:t>
            </a:r>
            <a:r>
              <a:rPr lang="ru" sz="18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сделать презентацию...</a:t>
            </a:r>
            <a:endParaRPr sz="1800">
              <a:solidFill>
                <a:srgbClr val="CC00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850" y="237550"/>
            <a:ext cx="5847075" cy="46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875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4"/>
          <p:cNvSpPr txBox="1"/>
          <p:nvPr/>
        </p:nvSpPr>
        <p:spPr>
          <a:xfrm>
            <a:off x="2757325" y="200425"/>
            <a:ext cx="43653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10 ПРИЧИН</a:t>
            </a:r>
            <a:r>
              <a:rPr lang="ru" sz="30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ПОЧЕМУ ИМЕННО</a:t>
            </a:r>
            <a:r>
              <a:rPr lang="ru" sz="30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</a:t>
            </a:r>
            <a:r>
              <a:rPr lang="ru" sz="30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Я</a:t>
            </a:r>
            <a:r>
              <a:rPr lang="ru" sz="30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?</a:t>
            </a:r>
            <a:r>
              <a:rPr lang="ru" sz="30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</a:t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238" name="Google Shape;2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4847265">
            <a:off x="1432281" y="354373"/>
            <a:ext cx="1534688" cy="153467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/>
        </p:nvSpPr>
        <p:spPr>
          <a:xfrm rot="-35029">
            <a:off x="163132" y="1884230"/>
            <a:ext cx="3415377" cy="4740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КОММУНИКАБЕЛЬНАЯ</a:t>
            </a:r>
            <a:endParaRPr sz="18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240" name="Google Shape;240;p44"/>
          <p:cNvSpPr txBox="1"/>
          <p:nvPr/>
        </p:nvSpPr>
        <p:spPr>
          <a:xfrm rot="-4283">
            <a:off x="6072240" y="1878231"/>
            <a:ext cx="2889602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СРЕДНИЙ БАЛЛ 8.9</a:t>
            </a:r>
            <a:endParaRPr/>
          </a:p>
        </p:txBody>
      </p:sp>
      <p:sp>
        <p:nvSpPr>
          <p:cNvPr id="241" name="Google Shape;241;p44"/>
          <p:cNvSpPr txBox="1"/>
          <p:nvPr/>
        </p:nvSpPr>
        <p:spPr>
          <a:xfrm rot="630">
            <a:off x="5686150" y="2317638"/>
            <a:ext cx="32757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НЕТ ВРЕДНЫХ ПРИВЫЧЕК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42" name="Google Shape;242;p44"/>
          <p:cNvSpPr txBox="1"/>
          <p:nvPr/>
        </p:nvSpPr>
        <p:spPr>
          <a:xfrm rot="603">
            <a:off x="5614300" y="3464662"/>
            <a:ext cx="3419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РУССКИЙ, </a:t>
            </a:r>
            <a:r>
              <a:rPr lang="ru" sz="18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ENGLISH &amp; LATVIEŠU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43" name="Google Shape;243;p44"/>
          <p:cNvSpPr txBox="1"/>
          <p:nvPr/>
        </p:nvSpPr>
        <p:spPr>
          <a:xfrm rot="-35029">
            <a:off x="163127" y="2334746"/>
            <a:ext cx="3415377" cy="4740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ОКОНЧИЛА ДВЕ ШКОЛЫ В ДВУХ СТРАНАХ</a:t>
            </a:r>
            <a:endParaRPr sz="1800">
              <a:solidFill>
                <a:srgbClr val="CC00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244" name="Google Shape;244;p44"/>
          <p:cNvSpPr txBox="1"/>
          <p:nvPr/>
        </p:nvSpPr>
        <p:spPr>
          <a:xfrm rot="-35029">
            <a:off x="163132" y="3035688"/>
            <a:ext cx="3415377" cy="4740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ВЛАДЕЮ MS </a:t>
            </a:r>
            <a:r>
              <a:rPr lang="ru" sz="18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OFFICE</a:t>
            </a:r>
            <a:endParaRPr sz="18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245" name="Google Shape;245;p44"/>
          <p:cNvSpPr txBox="1"/>
          <p:nvPr/>
        </p:nvSpPr>
        <p:spPr>
          <a:xfrm>
            <a:off x="161125" y="3464350"/>
            <a:ext cx="30000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НАУЧНЫЕ ПУБЛИКАЦИИ </a:t>
            </a:r>
            <a:endParaRPr sz="1800">
              <a:solidFill>
                <a:srgbClr val="CC00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246" name="Google Shape;246;p44"/>
          <p:cNvSpPr txBox="1"/>
          <p:nvPr/>
        </p:nvSpPr>
        <p:spPr>
          <a:xfrm>
            <a:off x="161125" y="4169750"/>
            <a:ext cx="32757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ДЕЛАЮ ТОПОВЫЕ ПРЕЗЕНТАЦИИ</a:t>
            </a:r>
            <a:endParaRPr sz="18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247" name="Google Shape;24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47265">
            <a:off x="6749706" y="430148"/>
            <a:ext cx="1534688" cy="153467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4"/>
          <p:cNvSpPr txBox="1"/>
          <p:nvPr/>
        </p:nvSpPr>
        <p:spPr>
          <a:xfrm>
            <a:off x="5961850" y="3048288"/>
            <a:ext cx="3000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2 КУРС RISEBA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9" name="Google Shape;249;p44"/>
          <p:cNvSpPr txBox="1"/>
          <p:nvPr/>
        </p:nvSpPr>
        <p:spPr>
          <a:xfrm>
            <a:off x="6017050" y="4169750"/>
            <a:ext cx="3000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ПРИСТУПЛЮ К РАБОТЕ СРАЗУ ЖЕ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/>
          <p:nvPr/>
        </p:nvSpPr>
        <p:spPr>
          <a:xfrm>
            <a:off x="-28500" y="1283850"/>
            <a:ext cx="9201000" cy="13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ИДЕАЛЬНАЯ ПРЕЗЕНТАЦИЯ </a:t>
            </a:r>
            <a:r>
              <a:rPr lang="ru" sz="36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-</a:t>
            </a:r>
            <a:r>
              <a:rPr lang="ru" sz="36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</a:t>
            </a:r>
            <a:endParaRPr sz="36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ЭТО КРАСИВАЯ ИЛЛЮСТРАЦИЯ К </a:t>
            </a:r>
            <a:endParaRPr sz="36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НЕ</a:t>
            </a:r>
            <a:r>
              <a:rPr lang="ru" sz="36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ИДЕАЛЬНОЙ</a:t>
            </a:r>
            <a:r>
              <a:rPr lang="ru" sz="36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ИСТОРИИ</a:t>
            </a:r>
            <a:endParaRPr sz="36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 </a:t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/>
        </p:nvSpPr>
        <p:spPr>
          <a:xfrm>
            <a:off x="643400" y="509150"/>
            <a:ext cx="80088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3000">
                <a:solidFill>
                  <a:srgbClr val="FFFF00"/>
                </a:solidFill>
                <a:highlight>
                  <a:srgbClr val="B7B7B7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ВОЗЬМИТЕ МЕНЯ НА РАБОТУ, Я РЕКЛАМЩИК)</a:t>
            </a:r>
            <a:endParaRPr b="1" i="1" sz="3000">
              <a:solidFill>
                <a:srgbClr val="FFFF00"/>
              </a:solidFill>
              <a:highlight>
                <a:srgbClr val="B7B7B7"/>
              </a:highlight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22" name="Google Shape;122;p26"/>
          <p:cNvSpPr txBox="1"/>
          <p:nvPr/>
        </p:nvSpPr>
        <p:spPr>
          <a:xfrm>
            <a:off x="1992325" y="1934075"/>
            <a:ext cx="5514300" cy="24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Я студентка 2ого курса, люблю учиться, знаю три языка, </a:t>
            </a:r>
            <a:r>
              <a:rPr lang="ru" sz="1800"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свободна</a:t>
            </a:r>
            <a:r>
              <a:rPr lang="ru" sz="1800"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 во второй половине дня. Коммуникабельная, читаю много книг, готова работать много и усердно. А еще я написала курсовую работу, она пользовалась большим успехом на кафедре. Знаю эксель и работаю с вордом, занимаюсь спортом и люблю кактусы. Вы точно не пожалеете, если возьмете меня.</a:t>
            </a:r>
            <a:endParaRPr sz="1800"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100" y="102825"/>
            <a:ext cx="3780501" cy="504067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7"/>
          <p:cNvSpPr txBox="1"/>
          <p:nvPr/>
        </p:nvSpPr>
        <p:spPr>
          <a:xfrm>
            <a:off x="0" y="2204350"/>
            <a:ext cx="5891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...но</a:t>
            </a:r>
            <a:r>
              <a:rPr lang="ru" sz="2400">
                <a:solidFill>
                  <a:schemeClr val="dk2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она абсолютно не знает </a:t>
            </a:r>
            <a:r>
              <a:rPr lang="ru" sz="24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КАК</a:t>
            </a:r>
            <a:endParaRPr sz="2400">
              <a:solidFill>
                <a:srgbClr val="CC00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/>
        </p:nvSpPr>
        <p:spPr>
          <a:xfrm>
            <a:off x="0" y="2204350"/>
            <a:ext cx="91440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2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РАЗБЕРЕМСЯ С ТЕМ, </a:t>
            </a:r>
            <a:r>
              <a:rPr lang="ru" sz="30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ЧТО</a:t>
            </a:r>
            <a:r>
              <a:rPr lang="ru" sz="3000">
                <a:solidFill>
                  <a:schemeClr val="dk2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НЕОБХОДИМО ДЛЯ СОЗДАНИЯ ПРЕЗЕНТАЦИИ</a:t>
            </a:r>
            <a:endParaRPr sz="3000">
              <a:solidFill>
                <a:srgbClr val="CC00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/>
        </p:nvSpPr>
        <p:spPr>
          <a:xfrm>
            <a:off x="65150" y="1028850"/>
            <a:ext cx="86685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ТРИ </a:t>
            </a:r>
            <a:r>
              <a:rPr lang="ru" sz="30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КИТА ИДЕАЛЬНОЙ ПРЕЗЕНТАЦИИ:</a:t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4191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000"/>
              <a:buFont typeface="Comfortaa Light"/>
              <a:buAutoNum type="arabicPeriod"/>
            </a:pPr>
            <a:r>
              <a:rPr lang="ru" sz="30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ИСТОРИЯ</a:t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4191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000"/>
              <a:buFont typeface="Comfortaa Light"/>
              <a:buAutoNum type="arabicPeriod"/>
            </a:pPr>
            <a:r>
              <a:rPr lang="ru" sz="30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СЛАЙДЫ</a:t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4191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000"/>
              <a:buFont typeface="Comfortaa Light"/>
              <a:buAutoNum type="arabicPeriod"/>
            </a:pPr>
            <a:r>
              <a:rPr lang="ru" sz="30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ПОДАЧА</a:t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02" y="1186827"/>
            <a:ext cx="8782401" cy="32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0"/>
          <p:cNvSpPr txBox="1"/>
          <p:nvPr/>
        </p:nvSpPr>
        <p:spPr>
          <a:xfrm>
            <a:off x="-17250" y="336575"/>
            <a:ext cx="9178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КАК</a:t>
            </a:r>
            <a:r>
              <a:rPr lang="ru" sz="30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РАБОТАЕТ НАШЕ ВОСПРИЯТИЕ</a:t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/>
        </p:nvSpPr>
        <p:spPr>
          <a:xfrm>
            <a:off x="162575" y="1224700"/>
            <a:ext cx="34926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3E3E3E"/>
                </a:solidFill>
                <a:highlight>
                  <a:srgbClr val="FFFFFF"/>
                </a:highlight>
              </a:rPr>
              <a:t>Неделя 1 – 91%; неделя 2 – 92%; неделя 3 – 89,5%; неделя 4 – 88,3%; неделя 5 – 89,7%; неделя 6 – 91,2%; неделя 7 – 91,4%; неделя 8 – 88%; неделя 9 – 86,3%; неделя 10 – 87%; неделя 11 – 89%; неделя 12 – 93,5%; неделя 13 – 92%; неделя 14 – 89,5%; неделя 15 – 89,2%; неделя 16 – 88,3%; неделя 17 – 92%; неделя 18 – 91,1%; неделя 19 – 88,2%; неделя 20 – 86,8%.</a:t>
            </a:r>
            <a:endParaRPr/>
          </a:p>
        </p:txBody>
      </p:sp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200" y="3892175"/>
            <a:ext cx="7333601" cy="10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700" y="1059650"/>
            <a:ext cx="5583599" cy="286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1"/>
          <p:cNvSpPr txBox="1"/>
          <p:nvPr/>
        </p:nvSpPr>
        <p:spPr>
          <a:xfrm>
            <a:off x="0" y="183225"/>
            <a:ext cx="9144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ЧТО</a:t>
            </a:r>
            <a:r>
              <a:rPr lang="ru" sz="30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НАГЛЯДНЕЕ?</a:t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153" name="Google Shape;153;p31"/>
          <p:cNvSpPr txBox="1"/>
          <p:nvPr/>
        </p:nvSpPr>
        <p:spPr>
          <a:xfrm>
            <a:off x="975200" y="3615975"/>
            <a:ext cx="70902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4" name="Google Shape;154;p31"/>
          <p:cNvSpPr txBox="1"/>
          <p:nvPr/>
        </p:nvSpPr>
        <p:spPr>
          <a:xfrm>
            <a:off x="0" y="714500"/>
            <a:ext cx="9144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П</a:t>
            </a:r>
            <a:r>
              <a:rPr lang="ru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роцент проданных товаров, статистика за 20 недель</a:t>
            </a:r>
            <a:endParaRPr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/>
          <p:nvPr/>
        </p:nvSpPr>
        <p:spPr>
          <a:xfrm>
            <a:off x="817575" y="632950"/>
            <a:ext cx="7819500" cy="9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CC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Лучше один раз увидеть</a:t>
            </a:r>
            <a:r>
              <a:rPr lang="ru" sz="36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, чем сто раз услышать</a:t>
            </a:r>
            <a:endParaRPr sz="36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43434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 </a:t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413" y="1323250"/>
            <a:ext cx="2865177" cy="382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818724">
            <a:off x="1523089" y="1937075"/>
            <a:ext cx="2216469" cy="221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818724">
            <a:off x="5524464" y="1980250"/>
            <a:ext cx="2216469" cy="2216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eatri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